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2" r:id="rId5"/>
    <p:sldMasterId id="2147483763" r:id="rId6"/>
    <p:sldMasterId id="214748376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y="5143500" cx="9144000"/>
  <p:notesSz cx="6858000" cy="9144000"/>
  <p:embeddedFontLst>
    <p:embeddedFont>
      <p:font typeface="Roboto Thin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  <p:embeddedFont>
      <p:font typeface="Amatic SC"/>
      <p:regular r:id="rId60"/>
      <p:bold r:id="rId61"/>
    </p:embeddedFont>
    <p:embeddedFont>
      <p:font typeface="Inconsolata"/>
      <p:regular r:id="rId62"/>
      <p:bold r:id="rId63"/>
    </p:embeddedFont>
    <p:embeddedFont>
      <p:font typeface="Roboto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70">
          <p15:clr>
            <a:srgbClr val="A4A3A4"/>
          </p15:clr>
        </p15:guide>
        <p15:guide id="2" pos="3651">
          <p15:clr>
            <a:srgbClr val="A4A3A4"/>
          </p15:clr>
        </p15:guide>
        <p15:guide id="3" orient="horz" pos="14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4B3F73D-8330-4D83-A7D1-0E853511A4B2}">
  <a:tblStyle styleId="{74B3F73D-8330-4D83-A7D1-0E853511A4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70" orient="horz"/>
        <p:guide pos="3651"/>
        <p:guide pos="149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Thin-regular.fntdata"/><Relationship Id="rId47" Type="http://schemas.openxmlformats.org/officeDocument/2006/relationships/slide" Target="slides/slide39.xml"/><Relationship Id="rId49" Type="http://schemas.openxmlformats.org/officeDocument/2006/relationships/font" Target="fonts/RobotoThin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Inconsolata-regular.fntdata"/><Relationship Id="rId61" Type="http://schemas.openxmlformats.org/officeDocument/2006/relationships/font" Target="fonts/AmaticSC-bold.fntdata"/><Relationship Id="rId20" Type="http://schemas.openxmlformats.org/officeDocument/2006/relationships/slide" Target="slides/slide12.xml"/><Relationship Id="rId64" Type="http://schemas.openxmlformats.org/officeDocument/2006/relationships/font" Target="fonts/RobotoLight-regular.fntdata"/><Relationship Id="rId63" Type="http://schemas.openxmlformats.org/officeDocument/2006/relationships/font" Target="fonts/Inconsolata-bold.fntdata"/><Relationship Id="rId22" Type="http://schemas.openxmlformats.org/officeDocument/2006/relationships/slide" Target="slides/slide14.xml"/><Relationship Id="rId66" Type="http://schemas.openxmlformats.org/officeDocument/2006/relationships/font" Target="fonts/RobotoLight-italic.fntdata"/><Relationship Id="rId21" Type="http://schemas.openxmlformats.org/officeDocument/2006/relationships/slide" Target="slides/slide13.xml"/><Relationship Id="rId65" Type="http://schemas.openxmlformats.org/officeDocument/2006/relationships/font" Target="fonts/RobotoLight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RobotoLight-boldItalic.fntdata"/><Relationship Id="rId60" Type="http://schemas.openxmlformats.org/officeDocument/2006/relationships/font" Target="fonts/AmaticSC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Thin-boldItalic.fntdata"/><Relationship Id="rId50" Type="http://schemas.openxmlformats.org/officeDocument/2006/relationships/font" Target="fonts/RobotoThin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4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3fd1e2d0d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g3fd1e2d0d3_2_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4c978b1247_0_293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1" name="Google Shape;2091;g4c978b1247_0_2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Seriously. Don’t lose sight of this image. At first it may feel intimidating, knowing how little you know. But relish the opportunity and take the privileges it comes with.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permission to struggle. To fail. To not “get” everything immediately.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4c978b1247_0_29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3fd1e2d0d3_2_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8" name="Google Shape;2098;g3fd1e2d0d3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g3fd1e2d0d3_2_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3fd1e2d0d3_2_8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5" name="Google Shape;2105;g3fd1e2d0d3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g3fd1e2d0d3_2_8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4c978b1247_0_3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4c978b1247_0_3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4c978b1247_0_490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0" name="Google Shape;2140;g4c978b1247_0_4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g4c978b1247_0_490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3fd1e2d0d3_2_10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0" name="Google Shape;2150;g3fd1e2d0d3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g3fd1e2d0d3_2_10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4c978b1247_0_493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3" name="Google Shape;2163;g4c978b1247_0_4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g4c978b1247_0_493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4c978b1247_0_4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4c978b1247_0_4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4c978b1247_0_497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7" name="Google Shape;2197;g4c978b1247_0_4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g4c978b1247_0_497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4c978b1247_0_4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4c978b1247_0_4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fd1e2d0d3_2_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9" name="Google Shape;2029;g3fd1e2d0d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g3fd1e2d0d3_2_2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4c978b1247_0_5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4c978b1247_0_5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4c978b1247_0_5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4c978b1247_0_5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3fd1e2d0d3_2_16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7" name="Google Shape;2277;g3fd1e2d0d3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g3fd1e2d0d3_2_1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3fd1e2d0d3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shutterstock_300344546.</a:t>
            </a:r>
            <a:endParaRPr/>
          </a:p>
        </p:txBody>
      </p:sp>
      <p:sp>
        <p:nvSpPr>
          <p:cNvPr id="2284" name="Google Shape;2284;g3fd1e2d0d3_2_16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4c978b1247_0_6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4c978b1247_0_6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4c978b1247_0_645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3" name="Google Shape;2343;g4c978b1247_0_6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shutterstock_622449173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g4c978b1247_0_645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3fd1e2d0d3_2_20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3" name="Google Shape;2353;g3fd1e2d0d3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g3fd1e2d0d3_2_20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4c978b1247_0_6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4c978b1247_0_6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3fd1e2d0d3_2_2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9" name="Google Shape;2389;g3fd1e2d0d3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g3fd1e2d0d3_2_2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4c978b1247_0_6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4c978b1247_0_615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fd1e2d0d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g3fd1e2d0d3_2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4c978b1247_0_6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4c978b1247_0_6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4c978b1247_0_6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4c978b1247_0_6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4c978b1247_0_6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4c978b1247_0_6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4c978b1247_0_6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4c978b1247_0_6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4c978b1247_0_6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4c978b1247_0_6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4c978b1247_0_6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4c978b1247_0_6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4c978b1247_0_6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4c978b1247_0_6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c978b1247_0_6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4c978b1247_0_6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3fd1e2d0d3_2_35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8" name="Google Shape;2498;g3fd1e2d0d3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9" name="Google Shape;2499;g3fd1e2d0d3_2_35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3fd1e2d0d3_2_3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5" name="Google Shape;2505;g3fd1e2d0d3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Google Shape;2506;g3fd1e2d0d3_2_3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3fd1e2d0d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image is public domain: https://en.wikipedia.org/wiki/Rosie_the_Riveter</a:t>
            </a:r>
            <a:endParaRPr/>
          </a:p>
        </p:txBody>
      </p:sp>
      <p:sp>
        <p:nvSpPr>
          <p:cNvPr id="2044" name="Google Shape;2044;g3fd1e2d0d3_2_3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3fd1e2d0d3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g3fd1e2d0d3_2_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fd1e2d0d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g3fd1e2d0d3_2_4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3fd1e2d0d3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shutterstock_1037716798</a:t>
            </a:r>
            <a:endParaRPr/>
          </a:p>
        </p:txBody>
      </p:sp>
      <p:sp>
        <p:nvSpPr>
          <p:cNvPr id="2069" name="Google Shape;2069;g3fd1e2d0d3_2_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4c978b1247_0_193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7" name="Google Shape;2077;g4c978b1247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g4c978b1247_0_193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c978b1247_0_194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4" name="Google Shape;2084;g4c978b1247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g4c978b1247_0_194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5.png"/><Relationship Id="rId3" Type="http://schemas.openxmlformats.org/officeDocument/2006/relationships/image" Target="../media/image164.png"/><Relationship Id="rId4" Type="http://schemas.openxmlformats.org/officeDocument/2006/relationships/image" Target="../media/image163.png"/><Relationship Id="rId5" Type="http://schemas.openxmlformats.org/officeDocument/2006/relationships/image" Target="../media/image179.png"/><Relationship Id="rId6" Type="http://schemas.openxmlformats.org/officeDocument/2006/relationships/image" Target="../media/image162.png"/><Relationship Id="rId7" Type="http://schemas.openxmlformats.org/officeDocument/2006/relationships/image" Target="../media/image176.png"/><Relationship Id="rId8" Type="http://schemas.openxmlformats.org/officeDocument/2006/relationships/image" Target="../media/image16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7.png"/><Relationship Id="rId3" Type="http://schemas.openxmlformats.org/officeDocument/2006/relationships/image" Target="../media/image171.png"/><Relationship Id="rId4" Type="http://schemas.openxmlformats.org/officeDocument/2006/relationships/image" Target="../media/image180.png"/><Relationship Id="rId5" Type="http://schemas.openxmlformats.org/officeDocument/2006/relationships/image" Target="../media/image175.png"/><Relationship Id="rId6" Type="http://schemas.openxmlformats.org/officeDocument/2006/relationships/image" Target="../media/image178.png"/><Relationship Id="rId7" Type="http://schemas.openxmlformats.org/officeDocument/2006/relationships/image" Target="../media/image172.png"/><Relationship Id="rId8" Type="http://schemas.openxmlformats.org/officeDocument/2006/relationships/image" Target="../media/image18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84.png"/><Relationship Id="rId4" Type="http://schemas.openxmlformats.org/officeDocument/2006/relationships/image" Target="../media/image168.png"/><Relationship Id="rId5" Type="http://schemas.openxmlformats.org/officeDocument/2006/relationships/image" Target="../media/image167.png"/><Relationship Id="rId6" Type="http://schemas.openxmlformats.org/officeDocument/2006/relationships/image" Target="../media/image16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3.png"/><Relationship Id="rId3" Type="http://schemas.openxmlformats.org/officeDocument/2006/relationships/image" Target="../media/image185.png"/><Relationship Id="rId4" Type="http://schemas.openxmlformats.org/officeDocument/2006/relationships/image" Target="../media/image188.png"/><Relationship Id="rId9" Type="http://schemas.openxmlformats.org/officeDocument/2006/relationships/image" Target="../media/image190.png"/><Relationship Id="rId5" Type="http://schemas.openxmlformats.org/officeDocument/2006/relationships/image" Target="../media/image187.png"/><Relationship Id="rId6" Type="http://schemas.openxmlformats.org/officeDocument/2006/relationships/image" Target="../media/image189.png"/><Relationship Id="rId7" Type="http://schemas.openxmlformats.org/officeDocument/2006/relationships/image" Target="../media/image193.png"/><Relationship Id="rId8" Type="http://schemas.openxmlformats.org/officeDocument/2006/relationships/image" Target="../media/image19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6.png"/><Relationship Id="rId3" Type="http://schemas.openxmlformats.org/officeDocument/2006/relationships/image" Target="../media/image195.png"/><Relationship Id="rId4" Type="http://schemas.openxmlformats.org/officeDocument/2006/relationships/image" Target="../media/image191.png"/><Relationship Id="rId9" Type="http://schemas.openxmlformats.org/officeDocument/2006/relationships/image" Target="../media/image199.png"/><Relationship Id="rId5" Type="http://schemas.openxmlformats.org/officeDocument/2006/relationships/image" Target="../media/image194.png"/><Relationship Id="rId6" Type="http://schemas.openxmlformats.org/officeDocument/2006/relationships/image" Target="../media/image198.png"/><Relationship Id="rId7" Type="http://schemas.openxmlformats.org/officeDocument/2006/relationships/image" Target="../media/image197.png"/><Relationship Id="rId8" Type="http://schemas.openxmlformats.org/officeDocument/2006/relationships/image" Target="../media/image20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Relationship Id="rId3" Type="http://schemas.openxmlformats.org/officeDocument/2006/relationships/image" Target="../media/image20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6.png"/><Relationship Id="rId3" Type="http://schemas.openxmlformats.org/officeDocument/2006/relationships/image" Target="../media/image20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Relationship Id="rId6" Type="http://schemas.openxmlformats.org/officeDocument/2006/relationships/image" Target="../media/image5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101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image" Target="../media/image4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73.png"/><Relationship Id="rId4" Type="http://schemas.openxmlformats.org/officeDocument/2006/relationships/image" Target="../media/image72.png"/><Relationship Id="rId5" Type="http://schemas.openxmlformats.org/officeDocument/2006/relationships/image" Target="../media/image64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74.png"/><Relationship Id="rId4" Type="http://schemas.openxmlformats.org/officeDocument/2006/relationships/image" Target="../media/image80.png"/><Relationship Id="rId5" Type="http://schemas.openxmlformats.org/officeDocument/2006/relationships/image" Target="../media/image75.png"/><Relationship Id="rId6" Type="http://schemas.openxmlformats.org/officeDocument/2006/relationships/image" Target="../media/image67.png"/><Relationship Id="rId7" Type="http://schemas.openxmlformats.org/officeDocument/2006/relationships/image" Target="../media/image77.png"/><Relationship Id="rId8" Type="http://schemas.openxmlformats.org/officeDocument/2006/relationships/image" Target="../media/image7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9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Relationship Id="rId5" Type="http://schemas.openxmlformats.org/officeDocument/2006/relationships/image" Target="../media/image92.png"/><Relationship Id="rId6" Type="http://schemas.openxmlformats.org/officeDocument/2006/relationships/image" Target="../media/image86.png"/><Relationship Id="rId7" Type="http://schemas.openxmlformats.org/officeDocument/2006/relationships/image" Target="../media/image93.png"/><Relationship Id="rId8" Type="http://schemas.openxmlformats.org/officeDocument/2006/relationships/image" Target="../media/image9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Relationship Id="rId5" Type="http://schemas.openxmlformats.org/officeDocument/2006/relationships/image" Target="../media/image95.png"/><Relationship Id="rId6" Type="http://schemas.openxmlformats.org/officeDocument/2006/relationships/image" Target="../media/image91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0.png"/><Relationship Id="rId4" Type="http://schemas.openxmlformats.org/officeDocument/2006/relationships/image" Target="../media/image10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0.png"/><Relationship Id="rId4" Type="http://schemas.openxmlformats.org/officeDocument/2006/relationships/image" Target="../media/image1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0.png"/><Relationship Id="rId4" Type="http://schemas.openxmlformats.org/officeDocument/2006/relationships/image" Target="../media/image10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0.png"/><Relationship Id="rId4" Type="http://schemas.openxmlformats.org/officeDocument/2006/relationships/image" Target="../media/image1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3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09.png"/><Relationship Id="rId4" Type="http://schemas.openxmlformats.org/officeDocument/2006/relationships/image" Target="../media/image10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09.png"/><Relationship Id="rId4" Type="http://schemas.openxmlformats.org/officeDocument/2006/relationships/image" Target="../media/image14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21.png"/><Relationship Id="rId4" Type="http://schemas.openxmlformats.org/officeDocument/2006/relationships/image" Target="../media/image10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Relationship Id="rId3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Relationship Id="rId3" Type="http://schemas.openxmlformats.org/officeDocument/2006/relationships/image" Target="../media/image128.png"/><Relationship Id="rId4" Type="http://schemas.openxmlformats.org/officeDocument/2006/relationships/image" Target="../media/image126.png"/><Relationship Id="rId5" Type="http://schemas.openxmlformats.org/officeDocument/2006/relationships/image" Target="../media/image1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27.png"/><Relationship Id="rId4" Type="http://schemas.openxmlformats.org/officeDocument/2006/relationships/image" Target="../media/image133.png"/><Relationship Id="rId5" Type="http://schemas.openxmlformats.org/officeDocument/2006/relationships/image" Target="../media/image13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38.png"/><Relationship Id="rId4" Type="http://schemas.openxmlformats.org/officeDocument/2006/relationships/image" Target="../media/image130.png"/><Relationship Id="rId5" Type="http://schemas.openxmlformats.org/officeDocument/2006/relationships/image" Target="../media/image123.png"/><Relationship Id="rId6" Type="http://schemas.openxmlformats.org/officeDocument/2006/relationships/image" Target="../media/image13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34.pn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3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Relationship Id="rId3" Type="http://schemas.openxmlformats.org/officeDocument/2006/relationships/image" Target="../media/image181.png"/><Relationship Id="rId4" Type="http://schemas.openxmlformats.org/officeDocument/2006/relationships/image" Target="../media/image142.png"/><Relationship Id="rId5" Type="http://schemas.openxmlformats.org/officeDocument/2006/relationships/image" Target="../media/image14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Relationship Id="rId3" Type="http://schemas.openxmlformats.org/officeDocument/2006/relationships/image" Target="../media/image137.png"/><Relationship Id="rId4" Type="http://schemas.openxmlformats.org/officeDocument/2006/relationships/image" Target="../media/image154.png"/><Relationship Id="rId5" Type="http://schemas.openxmlformats.org/officeDocument/2006/relationships/image" Target="../media/image152.png"/><Relationship Id="rId6" Type="http://schemas.openxmlformats.org/officeDocument/2006/relationships/image" Target="../media/image14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51.png"/><Relationship Id="rId4" Type="http://schemas.openxmlformats.org/officeDocument/2006/relationships/image" Target="../media/image153.png"/><Relationship Id="rId5" Type="http://schemas.openxmlformats.org/officeDocument/2006/relationships/image" Target="../media/image14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6.png"/><Relationship Id="rId3" Type="http://schemas.openxmlformats.org/officeDocument/2006/relationships/image" Target="../media/image148.png"/><Relationship Id="rId4" Type="http://schemas.openxmlformats.org/officeDocument/2006/relationships/image" Target="../media/image150.png"/><Relationship Id="rId5" Type="http://schemas.openxmlformats.org/officeDocument/2006/relationships/image" Target="../media/image147.png"/><Relationship Id="rId6" Type="http://schemas.openxmlformats.org/officeDocument/2006/relationships/image" Target="../media/image156.png"/><Relationship Id="rId7" Type="http://schemas.openxmlformats.org/officeDocument/2006/relationships/image" Target="../media/image17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0.png"/><Relationship Id="rId3" Type="http://schemas.openxmlformats.org/officeDocument/2006/relationships/image" Target="../media/image174.png"/><Relationship Id="rId4" Type="http://schemas.openxmlformats.org/officeDocument/2006/relationships/image" Target="../media/image159.png"/><Relationship Id="rId5" Type="http://schemas.openxmlformats.org/officeDocument/2006/relationships/image" Target="../media/image158.png"/><Relationship Id="rId6" Type="http://schemas.openxmlformats.org/officeDocument/2006/relationships/image" Target="../media/image155.png"/><Relationship Id="rId7" Type="http://schemas.openxmlformats.org/officeDocument/2006/relationships/image" Target="../media/image18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61.png"/><Relationship Id="rId4" Type="http://schemas.openxmlformats.org/officeDocument/2006/relationships/image" Target="../media/image157.png"/><Relationship Id="rId5" Type="http://schemas.openxmlformats.org/officeDocument/2006/relationships/image" Target="../media/image18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3" name="Google Shape;1783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5" name="Google Shape;1785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1" name="Google Shape;1791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9" name="Google Shape;1799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0" name="Google Shape;181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2" name="Google Shape;1812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2" name="Google Shape;1822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6" name="Google Shape;1826;p10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0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0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0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10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0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0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0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7" name="Google Shape;1837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0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0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0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0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0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0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3" name="Google Shape;1853;p10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0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0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0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0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0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3" name="Google Shape;18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5" name="Google Shape;1865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0" name="Google Shape;1880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2" name="Google Shape;1882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0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0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3" name="Google Shape;1893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4" name="Google Shape;1894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5" name="Google Shape;1895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2" name="Google Shape;1912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2" name="Google Shape;1922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3" name="Google Shape;1923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4" name="Google Shape;1924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5" name="Google Shape;1925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8" name="Google Shape;1928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42" name="Google Shape;1942;p10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0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3" name="Google Shape;1953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4" name="Google Shape;1954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5" name="Google Shape;1955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10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0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10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0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0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0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0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0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10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0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6" name="Google Shape;1966;p10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0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0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0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0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0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72" name="Google Shape;1972;p10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11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11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4" name="Google Shape;198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1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986" name="Google Shape;1986;p11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Google Shape;1988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1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91" name="Google Shape;199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" name="Google Shape;1993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11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5" name="Google Shape;1995;p11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1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9" name="Google Shape;1999;p11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Google Shape;2001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11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1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4" name="Google Shape;2004;p11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5" name="Google Shape;2005;p11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1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8" name="Google Shape;2008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1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0" name="Google Shape;2010;p11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1" name="Google Shape;2011;p11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1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1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1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11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7" name="Google Shape;557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5" name="Google Shape;58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44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8" name="Google Shape;62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9" name="Google Shape;62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1" name="Google Shape;63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2" name="Google Shape;642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0" name="Google Shape;650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1" name="Google Shape;651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4" name="Google Shape;654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3" name="Google Shape;66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2" name="Google Shape;67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4" name="Google Shape;684;p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3" name="Google Shape;69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5" name="Google Shape;705;p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8" name="Google Shape;718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8" name="Google Shape;72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7" name="Google Shape;737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8" name="Google Shape;738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2" name="Google Shape;75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2" name="Google Shape;76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6" name="Google Shape;786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0" name="Google Shape;79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7" name="Google Shape;79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0" name="Google Shape;800;p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0" name="Google Shape;81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6" name="Google Shape;816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8" name="Google Shape;818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6" name="Google Shape;826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7" name="Google Shape;837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4" name="Google Shape;864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8" name="Google Shape;868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0" name="Google Shape;870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2" name="Google Shape;872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0" name="Google Shape;880;p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5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1" name="Google Shape;891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7" name="Google Shape;907;p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17" name="Google Shape;91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36" name="Google Shape;936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5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47" name="Google Shape;94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9" name="Google Shape;94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6" name="Google Shape;95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8" name="Google Shape;95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66" name="Google Shape;96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77" name="Google Shape;97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9" name="Google Shape;979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6" name="Google Shape;10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07" name="Google Shape;10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0" name="Google Shape;1010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4" name="Google Shape;1014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0" name="Google Shape;1020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26" name="Google Shape;1026;p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0" name="Google Shape;1040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2" name="Google Shape;1042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3" name="Google Shape;10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4" name="Google Shape;1044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5" name="Google Shape;1045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7" name="Google Shape;10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0" name="Google Shape;1050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2" name="Google Shape;10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6" name="Google Shape;10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0" name="Google Shape;1060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2" name="Google Shape;10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5" name="Google Shape;1065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6" name="Google Shape;10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0" name="Google Shape;1070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2" name="Google Shape;10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4" name="Google Shape;1074;p6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6" name="Google Shape;1076;p6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7" name="Google Shape;1077;p6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89" name="Google Shape;1089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1" name="Google Shape;1091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7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7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7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6" name="Google Shape;1096;p7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7" name="Google Shape;1097;p7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9" name="Google Shape;1099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1" name="Google Shape;1101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7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5" name="Google Shape;1105;p7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2" name="Google Shape;111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3" name="Google Shape;11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0" name="Google Shape;1120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7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4" name="Google Shape;1124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7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7" name="Google Shape;112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8" name="Google Shape;112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7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1" name="Google Shape;113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2" name="Google Shape;1132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7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2" name="Google Shape;114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5" name="Google Shape;114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6" name="Google Shape;1146;p7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7" name="Google Shape;1147;p7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9" name="Google Shape;114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0" name="Google Shape;1150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1" name="Google Shape;115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7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7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1" name="Google Shape;1161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4" name="Google Shape;1164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5" name="Google Shape;1165;p7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7" name="Google Shape;1167;p7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8" name="Google Shape;1168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7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4" name="Google Shape;1174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5" name="Google Shape;1175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8" name="Google Shape;1178;p8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9" name="Google Shape;1179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8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2" name="Google Shape;1182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8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5" name="Google Shape;1185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8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8" name="Google Shape;1188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8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1" name="Google Shape;1191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5" name="Google Shape;1195;p8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6" name="Google Shape;1196;p8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8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1" name="Google Shape;1201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3" name="Google Shape;1203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4" name="Google Shape;1204;p8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5" name="Google Shape;1205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8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8" name="Google Shape;120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8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1" name="Google Shape;1211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8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4" name="Google Shape;121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6" name="Google Shape;1216;p8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7" name="Google Shape;1217;p8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8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2" name="Google Shape;1222;p8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3" name="Google Shape;1223;p8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4" name="Google Shape;122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" name="Google Shape;1226;p8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2" name="Google Shape;123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4" name="Google Shape;123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5" name="Google Shape;1235;p8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6" name="Google Shape;1236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8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9" name="Google Shape;1239;p8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8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1" name="Google Shape;1241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2" name="Google Shape;1242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8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8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5" name="Google Shape;124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8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8" name="Google Shape;1248;p8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9" name="Google Shape;1249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0" name="Google Shape;1250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1" name="Google Shape;1251;p8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" name="Google Shape;1252;p8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3" name="Google Shape;12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8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8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7" name="Google Shape;125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8" name="Google Shape;125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8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8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8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8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8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7" name="Google Shape;1267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8" name="Google Shape;1268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8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8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8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8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8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8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8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8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8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8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8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8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8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8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8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8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7" name="Google Shape;1307;p8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8" name="Google Shape;130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9" name="Google Shape;130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8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8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8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3" name="Google Shape;131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4" name="Google Shape;131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8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8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7" name="Google Shape;1317;p8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8" name="Google Shape;131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9" name="Google Shape;131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0" name="Google Shape;1320;p8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8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8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3" name="Google Shape;132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4" name="Google Shape;132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8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8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7" name="Google Shape;1327;p8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8" name="Google Shape;132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9" name="Google Shape;132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8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1" name="Google Shape;1331;p8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2" name="Google Shape;1332;p8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3" name="Google Shape;133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4" name="Google Shape;133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5" name="Google Shape;1335;p8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6" name="Google Shape;1336;p8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8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8" name="Google Shape;133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9" name="Google Shape;133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8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4" name="Google Shape;1344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9" name="Google Shape;134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8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4" name="Google Shape;135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8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8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8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8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3" name="Google Shape;1363;p8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4" name="Google Shape;136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5" name="Google Shape;136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6" name="Google Shape;1366;p8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8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8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9" name="Google Shape;136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8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2" name="Google Shape;1372;p8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8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4" name="Google Shape;137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8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8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8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9" name="Google Shape;137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8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8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8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4" name="Google Shape;138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8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0" name="Google Shape;139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2" name="Google Shape;139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8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4" name="Google Shape;1394;p8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5" name="Google Shape;139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6" name="Google Shape;139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8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8" name="Google Shape;1398;p8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9" name="Google Shape;1399;p8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0" name="Google Shape;140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1" name="Google Shape;140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p8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3" name="Google Shape;1403;p8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4" name="Google Shape;1404;p8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5" name="Google Shape;140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6" name="Google Shape;140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8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8" name="Google Shape;1408;p8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9" name="Google Shape;1409;p8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0" name="Google Shape;141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1" name="Google Shape;141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8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3" name="Google Shape;1413;p8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8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5" name="Google Shape;141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6" name="Google Shape;141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7" name="Google Shape;1417;p8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8" name="Google Shape;1418;p8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9" name="Google Shape;1419;p8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0" name="Google Shape;142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1" name="Google Shape;142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8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3" name="Google Shape;1423;p8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4" name="Google Shape;1424;p8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5" name="Google Shape;142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6" name="Google Shape;142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8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8" name="Google Shape;1428;p8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8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0" name="Google Shape;143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1" name="Google Shape;143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8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5" name="Google Shape;143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6" name="Google Shape;143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9" name="Google Shape;1439;p8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8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8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8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8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8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9" name="Google Shape;1459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1" name="Google Shape;146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2" name="Google Shape;1462;p8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3" name="Google Shape;1463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8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8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8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8" name="Google Shape;1468;p8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69" name="Google Shape;146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8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8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5" name="Google Shape;1475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6" name="Google Shape;147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9" name="Google Shape;1479;p8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0" name="Google Shape;1480;p8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8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8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8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5" name="Google Shape;1485;p8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8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8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8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8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8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8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8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8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8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8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3" name="Google Shape;150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5" name="Google Shape;150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6" name="Google Shape;1506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7" name="Google Shape;1507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2" name="Google Shape;1512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3" name="Google Shape;1513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9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9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1" name="Google Shape;1521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0" name="Google Shape;1530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1" name="Google Shape;1531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9" name="Google Shape;1539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0" name="Google Shape;1540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1" name="Google Shape;1541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9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49" name="Google Shape;1549;p9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9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9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7" name="Google Shape;155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9" name="Google Shape;155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9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9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9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7" name="Google Shape;1567;p9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9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9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5" name="Google Shape;1575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6" name="Google Shape;1576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7" name="Google Shape;1577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8" name="Google Shape;1578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8" name="Google Shape;1588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9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7" name="Google Shape;15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9" name="Google Shape;1599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0" name="Google Shape;1600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9" name="Google Shape;1609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9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9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9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8" name="Google Shape;1618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0" name="Google Shape;1620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0" name="Google Shape;1630;p9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9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9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9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9" name="Google Shape;163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2" name="Google Shape;1642;p9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9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9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7" name="Google Shape;1647;p9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9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9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9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1" name="Google Shape;1651;p9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9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9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9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0" name="Google Shape;166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2" name="Google Shape;1662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4" name="Google Shape;1674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9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4" name="Google Shape;168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4" name="Google Shape;1694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Google Shape;1695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8" name="Google Shape;1698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8" name="Google Shape;1708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0" name="Google Shape;1710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2" name="Google Shape;1722;p10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0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0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0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10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0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2" name="Google Shape;1732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3" name="Google Shape;1733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4" name="Google Shape;1734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10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10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0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0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0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0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10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10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4" name="Google Shape;1744;p10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6" name="Google Shape;1746;p10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10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10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0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0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10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6" name="Google Shape;175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7" name="Google Shape;175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8" name="Google Shape;1758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2" name="Google Shape;1772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10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0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0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51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7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70.xml"/><Relationship Id="rId54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  <p:sldLayoutId id="2147483754" r:id="rId47"/>
    <p:sldLayoutId id="2147483755" r:id="rId48"/>
    <p:sldLayoutId id="2147483756" r:id="rId49"/>
    <p:sldLayoutId id="2147483757" r:id="rId50"/>
    <p:sldLayoutId id="2147483758" r:id="rId51"/>
    <p:sldLayoutId id="2147483759" r:id="rId52"/>
    <p:sldLayoutId id="2147483760" r:id="rId53"/>
    <p:sldLayoutId id="214748376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2.png"/><Relationship Id="rId4" Type="http://schemas.openxmlformats.org/officeDocument/2006/relationships/image" Target="../media/image216.png"/><Relationship Id="rId5" Type="http://schemas.openxmlformats.org/officeDocument/2006/relationships/image" Target="../media/image2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2.png"/><Relationship Id="rId4" Type="http://schemas.openxmlformats.org/officeDocument/2006/relationships/image" Target="../media/image216.png"/><Relationship Id="rId5" Type="http://schemas.openxmlformats.org/officeDocument/2006/relationships/image" Target="../media/image2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3.png"/><Relationship Id="rId4" Type="http://schemas.openxmlformats.org/officeDocument/2006/relationships/image" Target="../media/image20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8.png"/><Relationship Id="rId4" Type="http://schemas.openxmlformats.org/officeDocument/2006/relationships/image" Target="../media/image217.png"/><Relationship Id="rId5" Type="http://schemas.openxmlformats.org/officeDocument/2006/relationships/image" Target="../media/image20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4.png"/><Relationship Id="rId4" Type="http://schemas.openxmlformats.org/officeDocument/2006/relationships/image" Target="../media/image213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luralsight.com/courses/code-school-building-blocks-of-express-j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11</a:t>
            </a:r>
            <a:r>
              <a:rPr lang="en"/>
              <a:t>.1</a:t>
            </a:r>
            <a:endParaRPr/>
          </a:p>
        </p:txBody>
      </p:sp>
      <p:sp>
        <p:nvSpPr>
          <p:cNvPr id="2025" name="Google Shape;2025;p1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r>
              <a:rPr lang="en"/>
              <a:t>to</a:t>
            </a:r>
            <a:r>
              <a:rPr lang="en"/>
              <a:t> Node Servers</a:t>
            </a:r>
            <a:endParaRPr/>
          </a:p>
        </p:txBody>
      </p:sp>
      <p:sp>
        <p:nvSpPr>
          <p:cNvPr id="2026" name="Google Shape;2026;p1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4" name="Google Shape;2094;p127"/>
          <p:cNvCxnSpPr/>
          <p:nvPr/>
        </p:nvCxnSpPr>
        <p:spPr>
          <a:xfrm rot="10800000">
            <a:off x="7858125" y="4267050"/>
            <a:ext cx="3048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95" name="Google Shape;2095;p127"/>
          <p:cNvSpPr txBox="1"/>
          <p:nvPr>
            <p:ph idx="1" type="subTitle"/>
          </p:nvPr>
        </p:nvSpPr>
        <p:spPr>
          <a:xfrm>
            <a:off x="7734300" y="4324350"/>
            <a:ext cx="15048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2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Begin</a:t>
            </a:r>
            <a:endParaRPr/>
          </a:p>
        </p:txBody>
      </p:sp>
      <p:sp>
        <p:nvSpPr>
          <p:cNvPr id="2102" name="Google Shape;2102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29"/>
          <p:cNvSpPr/>
          <p:nvPr/>
        </p:nvSpPr>
        <p:spPr>
          <a:xfrm>
            <a:off x="173842" y="3819004"/>
            <a:ext cx="87963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09" name="Google Shape;2109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10" name="Google Shape;2110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111" name="Google Shape;2111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</a:t>
            </a:r>
            <a:r>
              <a:rPr b="1" lang="en" sz="2400"/>
              <a:t> </a:t>
            </a:r>
            <a:r>
              <a:rPr b="1" lang="en" sz="2400">
                <a:highlight>
                  <a:srgbClr val="FFFF00"/>
                </a:highlight>
              </a:rPr>
              <a:t>server</a:t>
            </a:r>
            <a:r>
              <a:rPr lang="en" sz="2400"/>
              <a:t>?</a:t>
            </a:r>
            <a:endParaRPr sz="2400"/>
          </a:p>
        </p:txBody>
      </p:sp>
      <p:pic>
        <p:nvPicPr>
          <p:cNvPr id="2112" name="Google Shape;211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0"/>
          <p:cNvSpPr/>
          <p:nvPr/>
        </p:nvSpPr>
        <p:spPr>
          <a:xfrm rot="10800000">
            <a:off x="18496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30"/>
          <p:cNvSpPr/>
          <p:nvPr/>
        </p:nvSpPr>
        <p:spPr>
          <a:xfrm>
            <a:off x="5758900" y="2343300"/>
            <a:ext cx="1315200" cy="1642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30"/>
          <p:cNvSpPr/>
          <p:nvPr/>
        </p:nvSpPr>
        <p:spPr>
          <a:xfrm>
            <a:off x="7380950" y="1939750"/>
            <a:ext cx="15669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30"/>
          <p:cNvSpPr/>
          <p:nvPr/>
        </p:nvSpPr>
        <p:spPr>
          <a:xfrm>
            <a:off x="18496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1" name="Google Shape;2121;p130"/>
          <p:cNvSpPr/>
          <p:nvPr/>
        </p:nvSpPr>
        <p:spPr>
          <a:xfrm>
            <a:off x="1849600" y="13414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2" name="Google Shape;2122;p130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 Server?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25" name="Google Shape;2125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130"/>
          <p:cNvSpPr txBox="1"/>
          <p:nvPr/>
        </p:nvSpPr>
        <p:spPr>
          <a:xfrm>
            <a:off x="244675" y="2763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27" name="Google Shape;212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145" y="18599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30"/>
          <p:cNvSpPr/>
          <p:nvPr/>
        </p:nvSpPr>
        <p:spPr>
          <a:xfrm>
            <a:off x="1447175" y="20166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9" name="Google Shape;2129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3431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9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30"/>
          <p:cNvSpPr/>
          <p:nvPr/>
        </p:nvSpPr>
        <p:spPr>
          <a:xfrm>
            <a:off x="41939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2" name="Google Shape;2132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3" name="Google Shape;213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4" name="Google Shape;213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5" name="Google Shape;213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36" name="Google Shape;2136;p130"/>
          <p:cNvSpPr txBox="1"/>
          <p:nvPr/>
        </p:nvSpPr>
        <p:spPr>
          <a:xfrm>
            <a:off x="5852921" y="24330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7" name="Google Shape;2137;p130"/>
          <p:cNvSpPr txBox="1"/>
          <p:nvPr>
            <p:ph idx="1" type="subTitle"/>
          </p:nvPr>
        </p:nvSpPr>
        <p:spPr>
          <a:xfrm>
            <a:off x="0" y="675975"/>
            <a:ext cx="93783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server is the </a:t>
            </a:r>
            <a:r>
              <a:rPr b="1" lang="en"/>
              <a:t>machine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lang="en"/>
              <a:t>code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that handles client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responds to them.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1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44" name="Google Shape;2144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45" name="Google Shape;2145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46" name="Google Shape;214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are some examples of </a:t>
            </a:r>
            <a:r>
              <a:rPr b="1" lang="en" sz="2400">
                <a:highlight>
                  <a:srgbClr val="FFFF00"/>
                </a:highlight>
              </a:rPr>
              <a:t>server-side</a:t>
            </a:r>
            <a:r>
              <a:rPr lang="en" sz="2400"/>
              <a:t> functions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 Code in Action!</a:t>
            </a:r>
            <a:endParaRPr/>
          </a:p>
        </p:txBody>
      </p:sp>
      <p:sp>
        <p:nvSpPr>
          <p:cNvPr id="2154" name="Google Shape;215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156" name="Google Shape;2156;p1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 URL and then </a:t>
            </a:r>
            <a:r>
              <a:rPr lang="en"/>
              <a:t>being presented with </a:t>
            </a:r>
            <a:r>
              <a:rPr lang="en"/>
              <a:t>an HTML page</a:t>
            </a:r>
            <a:endParaRPr/>
          </a:p>
        </p:txBody>
      </p:sp>
      <p:sp>
        <p:nvSpPr>
          <p:cNvPr id="2157" name="Google Shape;2157;p1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an API endpoint that parses URL parameters to provide selective JSONs</a:t>
            </a:r>
            <a:endParaRPr/>
          </a:p>
        </p:txBody>
      </p:sp>
      <p:sp>
        <p:nvSpPr>
          <p:cNvPr id="2158" name="Google Shape;2158;p1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Clicking an invoice that provides a PDF report</a:t>
            </a:r>
            <a:endParaRPr/>
          </a:p>
        </p:txBody>
      </p:sp>
      <p:sp>
        <p:nvSpPr>
          <p:cNvPr id="2159" name="Google Shape;2159;p1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Image-processing software that applies a filter to an image and saves the new version</a:t>
            </a:r>
            <a:endParaRPr/>
          </a:p>
        </p:txBody>
      </p:sp>
      <p:sp>
        <p:nvSpPr>
          <p:cNvPr id="2160" name="Google Shape;2160;p1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providing results relevant to searches on other sites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33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67" name="Google Shape;2167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68" name="Google Shape;2168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69" name="Google Shape;216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 </a:t>
            </a:r>
            <a:r>
              <a:rPr b="1" lang="en" sz="2400">
                <a:highlight>
                  <a:srgbClr val="FFFF00"/>
                </a:highlight>
              </a:rPr>
              <a:t>client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34"/>
          <p:cNvSpPr/>
          <p:nvPr/>
        </p:nvSpPr>
        <p:spPr>
          <a:xfrm>
            <a:off x="7303775" y="1863550"/>
            <a:ext cx="16440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6" name="Google Shape;2176;p134"/>
          <p:cNvSpPr/>
          <p:nvPr/>
        </p:nvSpPr>
        <p:spPr>
          <a:xfrm>
            <a:off x="21544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7" name="Google Shape;2177;p134"/>
          <p:cNvSpPr/>
          <p:nvPr/>
        </p:nvSpPr>
        <p:spPr>
          <a:xfrm>
            <a:off x="2306800" y="14176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34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 Client?</a:t>
            </a:r>
            <a:endParaRPr/>
          </a:p>
        </p:txBody>
      </p:sp>
      <p:sp>
        <p:nvSpPr>
          <p:cNvPr id="2180" name="Google Shape;2180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81" name="Google Shape;218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34"/>
          <p:cNvSpPr txBox="1"/>
          <p:nvPr/>
        </p:nvSpPr>
        <p:spPr>
          <a:xfrm>
            <a:off x="320875" y="2521200"/>
            <a:ext cx="1315200" cy="84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83" name="Google Shape;218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345" y="19361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134"/>
          <p:cNvSpPr/>
          <p:nvPr/>
        </p:nvSpPr>
        <p:spPr>
          <a:xfrm>
            <a:off x="1904375" y="20928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5" name="Google Shape;2185;p134"/>
          <p:cNvSpPr/>
          <p:nvPr/>
        </p:nvSpPr>
        <p:spPr>
          <a:xfrm rot="10800000">
            <a:off x="20020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6" name="Google Shape;2186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700" y="21145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34"/>
          <p:cNvSpPr/>
          <p:nvPr/>
        </p:nvSpPr>
        <p:spPr>
          <a:xfrm>
            <a:off x="44987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9" name="Google Shape;2189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0" name="Google Shape;2190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1" name="Google Shape;2191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2" name="Google Shape;219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3" name="Google Shape;2193;p134"/>
          <p:cNvSpPr txBox="1"/>
          <p:nvPr/>
        </p:nvSpPr>
        <p:spPr>
          <a:xfrm>
            <a:off x="5929121" y="22044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4" name="Google Shape;2194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/>
              <a:t>client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user’s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personal machine which makes “requests” of the server.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35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201" name="Google Shape;220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202" name="Google Shape;2202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203" name="Google Shape;220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 client and server </a:t>
            </a:r>
            <a:r>
              <a:rPr b="1" lang="en"/>
              <a:t>communicate</a:t>
            </a:r>
            <a:r>
              <a:rPr lang="en"/>
              <a:t> with each other?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36"/>
          <p:cNvSpPr/>
          <p:nvPr/>
        </p:nvSpPr>
        <p:spPr>
          <a:xfrm>
            <a:off x="7224225" y="1863550"/>
            <a:ext cx="17235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0" name="Google Shape;2210;p136"/>
          <p:cNvSpPr/>
          <p:nvPr/>
        </p:nvSpPr>
        <p:spPr>
          <a:xfrm>
            <a:off x="2002000" y="37959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could 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1" name="Google Shape;2211;p136"/>
          <p:cNvSpPr/>
          <p:nvPr/>
        </p:nvSpPr>
        <p:spPr>
          <a:xfrm>
            <a:off x="1925800" y="14938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2" name="Google Shape;2212;p136"/>
          <p:cNvSpPr/>
          <p:nvPr/>
        </p:nvSpPr>
        <p:spPr>
          <a:xfrm flipH="1" rot="10800000">
            <a:off x="1559875" y="2725950"/>
            <a:ext cx="39420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HTTP/HTTPS </a:t>
            </a:r>
            <a:endParaRPr/>
          </a:p>
        </p:txBody>
      </p:sp>
      <p:sp>
        <p:nvSpPr>
          <p:cNvPr id="2214" name="Google Shape;2214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215" name="Google Shape;221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5625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136"/>
          <p:cNvSpPr txBox="1"/>
          <p:nvPr/>
        </p:nvSpPr>
        <p:spPr>
          <a:xfrm>
            <a:off x="244675" y="29160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17" name="Google Shape;2217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345" y="20123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136"/>
          <p:cNvSpPr/>
          <p:nvPr/>
        </p:nvSpPr>
        <p:spPr>
          <a:xfrm>
            <a:off x="1523375" y="21690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9" name="Google Shape;2219;p136"/>
          <p:cNvSpPr/>
          <p:nvPr/>
        </p:nvSpPr>
        <p:spPr>
          <a:xfrm rot="10800000">
            <a:off x="1925800" y="32943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0" name="Google Shape;2220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2669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45" y="33704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136"/>
          <p:cNvSpPr/>
          <p:nvPr/>
        </p:nvSpPr>
        <p:spPr>
          <a:xfrm>
            <a:off x="4346375" y="35272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3" name="Google Shape;2223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4" name="Google Shape;222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751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5" name="Google Shape;222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312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6" name="Google Shape;222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876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7" name="Google Shape;2227;p136"/>
          <p:cNvSpPr txBox="1"/>
          <p:nvPr/>
        </p:nvSpPr>
        <p:spPr>
          <a:xfrm>
            <a:off x="5776721" y="23568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8" name="Google Shape;2228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Clients and servers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communicate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with each other using a series of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 and responses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defined by </a:t>
            </a:r>
            <a:r>
              <a:rPr b="1" lang="en"/>
              <a:t>HTTP / HTTPS (</a:t>
            </a:r>
            <a:r>
              <a:rPr b="1" lang="en"/>
              <a:t>Hypertext Transfer Protocol Secure).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of Caution</a:t>
            </a:r>
            <a:endParaRPr/>
          </a:p>
        </p:txBody>
      </p:sp>
      <p:sp>
        <p:nvSpPr>
          <p:cNvPr id="2033" name="Google Shape;2033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Node Servers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2234" name="Google Shape;2234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modern web applications, there is constant back-and-forth communication between the visuals displayed on the user’s browser </a:t>
            </a:r>
            <a:r>
              <a:rPr b="1" lang="en"/>
              <a:t>(front-end)</a:t>
            </a:r>
            <a:r>
              <a:rPr lang="en"/>
              <a:t> and the data and logic stored on the server </a:t>
            </a:r>
            <a:r>
              <a:rPr b="1" lang="en"/>
              <a:t>(back-end)</a:t>
            </a:r>
            <a:r>
              <a:rPr lang="en"/>
              <a:t>.</a:t>
            </a:r>
            <a:endParaRPr/>
          </a:p>
        </p:txBody>
      </p:sp>
      <p:sp>
        <p:nvSpPr>
          <p:cNvPr id="2235" name="Google Shape;2235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236" name="Google Shape;2236;p137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37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38" name="Google Shape;2238;p137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9" name="Google Shape;2239;p137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2240" name="Google Shape;224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p137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3" name="Google Shape;2243;p137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37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37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37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37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8" name="Google Shape;224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37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50" name="Google Shape;2250;p137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1" name="Google Shape;2251;p137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2257" name="Google Shape;225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think of the</a:t>
            </a:r>
            <a:r>
              <a:rPr lang="en"/>
              <a:t> server and the client as two distinct “machines.” </a:t>
            </a:r>
            <a:endParaRPr/>
          </a:p>
        </p:txBody>
      </p:sp>
      <p:sp>
        <p:nvSpPr>
          <p:cNvPr id="2258" name="Google Shape;2258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259" name="Google Shape;2259;p138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38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61" name="Google Shape;2261;p138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62" name="Google Shape;2262;p138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2263" name="Google Shape;226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38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6" name="Google Shape;2266;p138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38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38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38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38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1" name="Google Shape;2271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38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3" name="Google Shape;2273;p138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8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3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</a:t>
            </a:r>
            <a:r>
              <a:rPr lang="en"/>
              <a:t> into Servers</a:t>
            </a:r>
            <a:endParaRPr/>
          </a:p>
        </p:txBody>
      </p:sp>
      <p:sp>
        <p:nvSpPr>
          <p:cNvPr id="2281" name="Google Shape;2281;p1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6" name="Google Shape;228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40"/>
          <p:cNvSpPr/>
          <p:nvPr/>
        </p:nvSpPr>
        <p:spPr>
          <a:xfrm>
            <a:off x="100" y="0"/>
            <a:ext cx="9144000" cy="124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Server hardware looks like large, rugged</a:t>
            </a:r>
            <a:r>
              <a:rPr lang="en">
                <a:solidFill>
                  <a:srgbClr val="FFFFFF"/>
                </a:solidFill>
              </a:rPr>
              <a:t>ized</a:t>
            </a:r>
            <a:r>
              <a:rPr lang="en">
                <a:solidFill>
                  <a:srgbClr val="FFFFFF"/>
                </a:solidFill>
              </a:rPr>
              <a:t> versions of desktop computers.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9" name="Google Shape;228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90" name="Google Shape;2290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41"/>
          <p:cNvSpPr/>
          <p:nvPr/>
        </p:nvSpPr>
        <p:spPr>
          <a:xfrm rot="-8760339">
            <a:off x="3844894" y="2534003"/>
            <a:ext cx="626709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41"/>
          <p:cNvSpPr/>
          <p:nvPr/>
        </p:nvSpPr>
        <p:spPr>
          <a:xfrm rot="2036725">
            <a:off x="3261577" y="23710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41"/>
          <p:cNvSpPr/>
          <p:nvPr/>
        </p:nvSpPr>
        <p:spPr>
          <a:xfrm flipH="1" rot="-2039607">
            <a:off x="3717603" y="3488461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41"/>
          <p:cNvSpPr/>
          <p:nvPr/>
        </p:nvSpPr>
        <p:spPr>
          <a:xfrm flipH="1" rot="8763326">
            <a:off x="3176397" y="3615079"/>
            <a:ext cx="842958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 flipH="1" rot="8760393">
            <a:off x="4781144" y="2516029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1"/>
          <p:cNvSpPr/>
          <p:nvPr/>
        </p:nvSpPr>
        <p:spPr>
          <a:xfrm flipH="1" rot="-2036725">
            <a:off x="5024838" y="23745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/>
          <p:nvPr/>
        </p:nvSpPr>
        <p:spPr>
          <a:xfrm rot="2039607">
            <a:off x="4897694" y="3559074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41"/>
          <p:cNvSpPr/>
          <p:nvPr/>
        </p:nvSpPr>
        <p:spPr>
          <a:xfrm rot="-8762770">
            <a:off x="5156262" y="3652154"/>
            <a:ext cx="722976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1"/>
          <p:cNvSpPr/>
          <p:nvPr/>
        </p:nvSpPr>
        <p:spPr>
          <a:xfrm rot="-5400000">
            <a:off x="4445050" y="3896213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41"/>
          <p:cNvSpPr/>
          <p:nvPr/>
        </p:nvSpPr>
        <p:spPr>
          <a:xfrm rot="5400000">
            <a:off x="4350675" y="3764150"/>
            <a:ext cx="2847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41"/>
          <p:cNvSpPr/>
          <p:nvPr/>
        </p:nvSpPr>
        <p:spPr>
          <a:xfrm flipH="1" rot="-5400000">
            <a:off x="4375125" y="2387648"/>
            <a:ext cx="309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41"/>
          <p:cNvSpPr/>
          <p:nvPr/>
        </p:nvSpPr>
        <p:spPr>
          <a:xfrm flipH="1" rot="5400000">
            <a:off x="4465725" y="2458500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41"/>
          <p:cNvSpPr/>
          <p:nvPr/>
        </p:nvSpPr>
        <p:spPr>
          <a:xfrm flipH="1" rot="10800000">
            <a:off x="4957800" y="3038938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41"/>
          <p:cNvSpPr/>
          <p:nvPr/>
        </p:nvSpPr>
        <p:spPr>
          <a:xfrm rot="10800000">
            <a:off x="5114450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41"/>
          <p:cNvSpPr/>
          <p:nvPr/>
        </p:nvSpPr>
        <p:spPr>
          <a:xfrm rot="10800000">
            <a:off x="3396700" y="3037675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41"/>
          <p:cNvSpPr/>
          <p:nvPr/>
        </p:nvSpPr>
        <p:spPr>
          <a:xfrm flipH="1" rot="10800000">
            <a:off x="3254625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Servers</a:t>
            </a:r>
            <a:endParaRPr/>
          </a:p>
        </p:txBody>
      </p:sp>
      <p:sp>
        <p:nvSpPr>
          <p:cNvPr id="2312" name="Google Shape;2312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machines and their code handle all requests coming in from the browsers accessing a website.</a:t>
            </a:r>
            <a:endParaRPr/>
          </a:p>
        </p:txBody>
      </p:sp>
      <p:sp>
        <p:nvSpPr>
          <p:cNvPr id="2313" name="Google Shape;2313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pSp>
        <p:nvGrpSpPr>
          <p:cNvPr id="2314" name="Google Shape;2314;p141"/>
          <p:cNvGrpSpPr/>
          <p:nvPr/>
        </p:nvGrpSpPr>
        <p:grpSpPr>
          <a:xfrm>
            <a:off x="4031029" y="2598883"/>
            <a:ext cx="1081931" cy="1176602"/>
            <a:chOff x="3816698" y="2405100"/>
            <a:chExt cx="1287400" cy="1400050"/>
          </a:xfrm>
        </p:grpSpPr>
        <p:pic>
          <p:nvPicPr>
            <p:cNvPr id="2315" name="Google Shape;2315;p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6698" y="2405100"/>
              <a:ext cx="1287400" cy="1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6" name="Google Shape;2316;p141"/>
            <p:cNvSpPr txBox="1"/>
            <p:nvPr/>
          </p:nvSpPr>
          <p:spPr>
            <a:xfrm>
              <a:off x="3929450" y="2518375"/>
              <a:ext cx="10197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Server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7" name="Google Shape;2317;p141"/>
          <p:cNvGrpSpPr/>
          <p:nvPr/>
        </p:nvGrpSpPr>
        <p:grpSpPr>
          <a:xfrm>
            <a:off x="4145250" y="1549200"/>
            <a:ext cx="853500" cy="765551"/>
            <a:chOff x="2287400" y="1655925"/>
            <a:chExt cx="853500" cy="765551"/>
          </a:xfrm>
        </p:grpSpPr>
        <p:pic>
          <p:nvPicPr>
            <p:cNvPr id="2318" name="Google Shape;2318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9" name="Google Shape;2319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0" name="Google Shape;2320;p141"/>
          <p:cNvGrpSpPr/>
          <p:nvPr/>
        </p:nvGrpSpPr>
        <p:grpSpPr>
          <a:xfrm>
            <a:off x="5414800" y="1649950"/>
            <a:ext cx="853500" cy="765551"/>
            <a:chOff x="2287400" y="1655925"/>
            <a:chExt cx="853500" cy="765551"/>
          </a:xfrm>
        </p:grpSpPr>
        <p:pic>
          <p:nvPicPr>
            <p:cNvPr id="2321" name="Google Shape;2321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2" name="Google Shape;2322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3" name="Google Shape;2323;p141"/>
          <p:cNvGrpSpPr/>
          <p:nvPr/>
        </p:nvGrpSpPr>
        <p:grpSpPr>
          <a:xfrm>
            <a:off x="5795800" y="2804400"/>
            <a:ext cx="853500" cy="765551"/>
            <a:chOff x="2287400" y="1655925"/>
            <a:chExt cx="853500" cy="765551"/>
          </a:xfrm>
        </p:grpSpPr>
        <p:pic>
          <p:nvPicPr>
            <p:cNvPr id="2324" name="Google Shape;2324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5" name="Google Shape;2325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6" name="Google Shape;2326;p141"/>
          <p:cNvGrpSpPr/>
          <p:nvPr/>
        </p:nvGrpSpPr>
        <p:grpSpPr>
          <a:xfrm>
            <a:off x="5414800" y="3775475"/>
            <a:ext cx="853500" cy="765551"/>
            <a:chOff x="2287400" y="1655925"/>
            <a:chExt cx="853500" cy="765551"/>
          </a:xfrm>
        </p:grpSpPr>
        <p:pic>
          <p:nvPicPr>
            <p:cNvPr id="2327" name="Google Shape;2327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8" name="Google Shape;2328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9" name="Google Shape;2329;p141"/>
          <p:cNvGrpSpPr/>
          <p:nvPr/>
        </p:nvGrpSpPr>
        <p:grpSpPr>
          <a:xfrm>
            <a:off x="4145250" y="3963288"/>
            <a:ext cx="853500" cy="765551"/>
            <a:chOff x="2287400" y="1655925"/>
            <a:chExt cx="853500" cy="765551"/>
          </a:xfrm>
        </p:grpSpPr>
        <p:pic>
          <p:nvPicPr>
            <p:cNvPr id="2330" name="Google Shape;2330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1" name="Google Shape;2331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2" name="Google Shape;2332;p141"/>
          <p:cNvGrpSpPr/>
          <p:nvPr/>
        </p:nvGrpSpPr>
        <p:grpSpPr>
          <a:xfrm>
            <a:off x="2516625" y="2807208"/>
            <a:ext cx="853500" cy="765551"/>
            <a:chOff x="2287400" y="1655925"/>
            <a:chExt cx="853500" cy="765551"/>
          </a:xfrm>
        </p:grpSpPr>
        <p:pic>
          <p:nvPicPr>
            <p:cNvPr id="2333" name="Google Shape;2333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4" name="Google Shape;2334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5" name="Google Shape;2335;p141"/>
          <p:cNvGrpSpPr/>
          <p:nvPr/>
        </p:nvGrpSpPr>
        <p:grpSpPr>
          <a:xfrm>
            <a:off x="2976400" y="1649950"/>
            <a:ext cx="853500" cy="765551"/>
            <a:chOff x="2287400" y="1655925"/>
            <a:chExt cx="853500" cy="765551"/>
          </a:xfrm>
        </p:grpSpPr>
        <p:pic>
          <p:nvPicPr>
            <p:cNvPr id="2336" name="Google Shape;2336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7" name="Google Shape;2337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8" name="Google Shape;2338;p141"/>
          <p:cNvGrpSpPr/>
          <p:nvPr/>
        </p:nvGrpSpPr>
        <p:grpSpPr>
          <a:xfrm>
            <a:off x="2976400" y="3775475"/>
            <a:ext cx="853500" cy="765551"/>
            <a:chOff x="2287400" y="1655925"/>
            <a:chExt cx="853500" cy="765551"/>
          </a:xfrm>
        </p:grpSpPr>
        <p:pic>
          <p:nvPicPr>
            <p:cNvPr id="2339" name="Google Shape;2339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Google Shape;234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8" name="Google Shape;2348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Where does the server live?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9" name="Google Shape;2349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Intro to Node Servers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50" name="Google Shape;235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Do Servers Live?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358" name="Google Shape;2358;p14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43"/>
          <p:cNvSpPr txBox="1"/>
          <p:nvPr>
            <p:ph idx="1" type="subTitle"/>
          </p:nvPr>
        </p:nvSpPr>
        <p:spPr>
          <a:xfrm>
            <a:off x="12225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live in dedicated hardware intended to handle the requests and responses from many clients.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0" name="Google Shape;2360;p143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43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most often live on cloud platforms like AWS, Heroku, and Google Cloud.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2" name="Google Shape;2362;p1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14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531" y="2444021"/>
            <a:ext cx="1999332" cy="2174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During Development</a:t>
            </a:r>
            <a:endParaRPr/>
          </a:p>
        </p:txBody>
      </p:sp>
      <p:sp>
        <p:nvSpPr>
          <p:cNvPr id="2370" name="Google Shape;2370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372" name="Google Shape;2372;p144"/>
          <p:cNvSpPr/>
          <p:nvPr/>
        </p:nvSpPr>
        <p:spPr>
          <a:xfrm>
            <a:off x="1141275" y="1161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44"/>
          <p:cNvSpPr txBox="1"/>
          <p:nvPr>
            <p:ph idx="1" type="subTitle"/>
          </p:nvPr>
        </p:nvSpPr>
        <p:spPr>
          <a:xfrm>
            <a:off x="-12150" y="1198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During development, our personal computers will simulate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both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client and the server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4" name="Google Shape;2374;p144"/>
          <p:cNvSpPr/>
          <p:nvPr/>
        </p:nvSpPr>
        <p:spPr>
          <a:xfrm>
            <a:off x="1141350" y="1752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44"/>
          <p:cNvSpPr txBox="1"/>
          <p:nvPr>
            <p:ph idx="2" type="subTitle"/>
          </p:nvPr>
        </p:nvSpPr>
        <p:spPr>
          <a:xfrm>
            <a:off x="-12100" y="1772650"/>
            <a:ext cx="861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create a local server (Localhost) on our computer and then use our browser to interact with it.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6" name="Google Shape;2376;p1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185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1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772647"/>
            <a:ext cx="577805" cy="44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8" name="Google Shape;2378;p144"/>
          <p:cNvGrpSpPr/>
          <p:nvPr/>
        </p:nvGrpSpPr>
        <p:grpSpPr>
          <a:xfrm>
            <a:off x="2801609" y="2528711"/>
            <a:ext cx="2667142" cy="2302981"/>
            <a:chOff x="2801525" y="2905650"/>
            <a:chExt cx="2230425" cy="1925891"/>
          </a:xfrm>
        </p:grpSpPr>
        <p:sp>
          <p:nvSpPr>
            <p:cNvPr id="2379" name="Google Shape;2379;p144"/>
            <p:cNvSpPr/>
            <p:nvPr/>
          </p:nvSpPr>
          <p:spPr>
            <a:xfrm rot="2036725">
              <a:off x="3309442" y="3885194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44"/>
            <p:cNvSpPr/>
            <p:nvPr/>
          </p:nvSpPr>
          <p:spPr>
            <a:xfrm flipH="1" rot="8763275">
              <a:off x="3309442" y="3692656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81" name="Google Shape;2381;p1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2450" y="3119200"/>
              <a:ext cx="919500" cy="999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2" name="Google Shape;2382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80050" y="4128050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3" name="Google Shape;2383;p144"/>
            <p:cNvSpPr txBox="1"/>
            <p:nvPr/>
          </p:nvSpPr>
          <p:spPr>
            <a:xfrm>
              <a:off x="4161750" y="4171075"/>
              <a:ext cx="78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Browser</a:t>
              </a:r>
              <a:r>
                <a:rPr lang="en" sz="1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2384" name="Google Shape;2384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23975" y="3581963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5" name="Google Shape;2385;p144"/>
            <p:cNvSpPr txBox="1"/>
            <p:nvPr/>
          </p:nvSpPr>
          <p:spPr>
            <a:xfrm>
              <a:off x="4112450" y="2905650"/>
              <a:ext cx="8520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Localhost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6" name="Google Shape;2386;p144"/>
            <p:cNvSpPr txBox="1"/>
            <p:nvPr/>
          </p:nvSpPr>
          <p:spPr>
            <a:xfrm>
              <a:off x="2801525" y="3650525"/>
              <a:ext cx="806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Personal Computer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4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Building a Server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4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</a:t>
            </a:r>
            <a:r>
              <a:rPr lang="en"/>
              <a:t> a Server</a:t>
            </a:r>
            <a:endParaRPr/>
          </a:p>
        </p:txBody>
      </p:sp>
      <p:sp>
        <p:nvSpPr>
          <p:cNvPr id="2399" name="Google Shape;2399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400" name="Google Shape;2400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46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our purposes, “building a server” means writing code that handles what the server will do.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2" name="Google Shape;2402;p14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6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6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It’s important to note that even though you pay for server-side hardware, you still need to write the code that goes inside.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6"/>
          <p:cNvSpPr txBox="1"/>
          <p:nvPr>
            <p:ph idx="3" type="subTitle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code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enables functions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such as: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6" name="Google Shape;2406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Google Shape;2407;p1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146"/>
          <p:cNvSpPr/>
          <p:nvPr/>
        </p:nvSpPr>
        <p:spPr>
          <a:xfrm>
            <a:off x="1930674" y="413307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46"/>
          <p:cNvSpPr txBox="1"/>
          <p:nvPr>
            <p:ph idx="4" type="subTitle"/>
          </p:nvPr>
        </p:nvSpPr>
        <p:spPr>
          <a:xfrm>
            <a:off x="825849" y="4133200"/>
            <a:ext cx="4007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Performing server-side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6"/>
          <p:cNvSpPr/>
          <p:nvPr/>
        </p:nvSpPr>
        <p:spPr>
          <a:xfrm>
            <a:off x="1930549" y="3256700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46"/>
          <p:cNvSpPr txBox="1"/>
          <p:nvPr>
            <p:ph idx="5" type="subTitle"/>
          </p:nvPr>
        </p:nvSpPr>
        <p:spPr>
          <a:xfrm>
            <a:off x="850575" y="3256825"/>
            <a:ext cx="4522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Establishing connections to the database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3" name="Google Shape;2413;p146"/>
          <p:cNvSpPr/>
          <p:nvPr/>
        </p:nvSpPr>
        <p:spPr>
          <a:xfrm>
            <a:off x="1930549" y="369482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46"/>
          <p:cNvSpPr txBox="1"/>
          <p:nvPr>
            <p:ph idx="6" type="subTitle"/>
          </p:nvPr>
        </p:nvSpPr>
        <p:spPr>
          <a:xfrm>
            <a:off x="850575" y="3694950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Handling client-side URL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5" name="Google Shape;2415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356531" y="325969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356531" y="370775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1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356531" y="41270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146"/>
          <p:cNvSpPr/>
          <p:nvPr/>
        </p:nvSpPr>
        <p:spPr>
          <a:xfrm>
            <a:off x="5856899" y="3256638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146"/>
          <p:cNvSpPr txBox="1"/>
          <p:nvPr>
            <p:ph idx="7" type="subTitle"/>
          </p:nvPr>
        </p:nvSpPr>
        <p:spPr>
          <a:xfrm>
            <a:off x="4853125" y="3256763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Authenticating user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6"/>
          <p:cNvSpPr/>
          <p:nvPr/>
        </p:nvSpPr>
        <p:spPr>
          <a:xfrm>
            <a:off x="5856899" y="3694763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46"/>
          <p:cNvSpPr txBox="1"/>
          <p:nvPr>
            <p:ph idx="8" type="subTitle"/>
          </p:nvPr>
        </p:nvSpPr>
        <p:spPr>
          <a:xfrm>
            <a:off x="4853125" y="3694888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Logging client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2" name="Google Shape;2422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5282881" y="3259635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Google Shape;2423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5282881" y="3707691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20"/>
          <p:cNvSpPr/>
          <p:nvPr/>
        </p:nvSpPr>
        <p:spPr>
          <a:xfrm>
            <a:off x="113650" y="433950"/>
            <a:ext cx="8885700" cy="5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9" name="Google Shape;203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63" y="152400"/>
            <a:ext cx="7299878" cy="46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41" name="Google Shape;2041;p120"/>
          <p:cNvSpPr txBox="1"/>
          <p:nvPr/>
        </p:nvSpPr>
        <p:spPr>
          <a:xfrm>
            <a:off x="1508475" y="1704825"/>
            <a:ext cx="61269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Node and Express servers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routing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two of the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most important concepts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 the </a:t>
            </a: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entire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program.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Server: </a:t>
            </a:r>
            <a:r>
              <a:rPr lang="en"/>
              <a:t>A Big Box</a:t>
            </a:r>
            <a:endParaRPr/>
          </a:p>
        </p:txBody>
      </p:sp>
      <p:sp>
        <p:nvSpPr>
          <p:cNvPr id="2429" name="Google Shape;2429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Node Servers</a:t>
            </a:r>
            <a:endParaRPr/>
          </a:p>
        </p:txBody>
      </p:sp>
      <p:graphicFrame>
        <p:nvGraphicFramePr>
          <p:cNvPr id="2430" name="Google Shape;2430;p147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2431" name="Google Shape;2431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147"/>
          <p:cNvSpPr txBox="1"/>
          <p:nvPr>
            <p:ph idx="1" type="subTitle"/>
          </p:nvPr>
        </p:nvSpPr>
        <p:spPr>
          <a:xfrm>
            <a:off x="-12150" y="896112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Throughout this week, imagine your server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big, empty 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3" name="Google Shape;2433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57097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147"/>
          <p:cNvSpPr txBox="1"/>
          <p:nvPr>
            <p:ph idx="2" type="subTitle"/>
          </p:nvPr>
        </p:nvSpPr>
        <p:spPr>
          <a:xfrm>
            <a:off x="-12150" y="1672325"/>
            <a:ext cx="4651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add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snippets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modules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give our big, empty box the power to do stuff in response to all the requests that come in.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</a:t>
            </a:r>
            <a:r>
              <a:rPr lang="en"/>
              <a:t>Connections</a:t>
            </a:r>
            <a:endParaRPr/>
          </a:p>
        </p:txBody>
      </p:sp>
      <p:sp>
        <p:nvSpPr>
          <p:cNvPr id="2440" name="Google Shape;2440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41" name="Google Shape;2441;p148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42" name="Google Shape;2442;p148"/>
          <p:cNvSpPr txBox="1"/>
          <p:nvPr>
            <p:ph idx="1" type="subTitle"/>
          </p:nvPr>
        </p:nvSpPr>
        <p:spPr>
          <a:xfrm>
            <a:off x="0" y="675975"/>
            <a:ext cx="4328100" cy="188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allow the client to connect to the server?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add a listener to the server that allows it to </a:t>
            </a:r>
            <a:r>
              <a:rPr b="1" lang="en"/>
              <a:t>listen</a:t>
            </a:r>
            <a:r>
              <a:rPr lang="en"/>
              <a:t> for client requests.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Parsing</a:t>
            </a:r>
            <a:endParaRPr/>
          </a:p>
        </p:txBody>
      </p:sp>
      <p:sp>
        <p:nvSpPr>
          <p:cNvPr id="2448" name="Google Shape;2448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49" name="Google Shape;2449;p149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50" name="Google Shape;2450;p149"/>
          <p:cNvSpPr txBox="1"/>
          <p:nvPr>
            <p:ph idx="1" type="subTitle"/>
          </p:nvPr>
        </p:nvSpPr>
        <p:spPr>
          <a:xfrm>
            <a:off x="0" y="675975"/>
            <a:ext cx="3994200" cy="1257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give the server the ability to </a:t>
            </a:r>
            <a:r>
              <a:rPr b="1" lang="en"/>
              <a:t>parse</a:t>
            </a:r>
            <a:r>
              <a:rPr lang="en"/>
              <a:t>, or interpret, URLs </a:t>
            </a:r>
            <a:r>
              <a:rPr lang="en"/>
              <a:t>that the user requests.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Routing</a:t>
            </a:r>
            <a:endParaRPr/>
          </a:p>
        </p:txBody>
      </p:sp>
      <p:sp>
        <p:nvSpPr>
          <p:cNvPr id="2456" name="Google Shape;2456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57" name="Google Shape;2457;p150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58" name="Google Shape;2458;p150"/>
          <p:cNvSpPr txBox="1"/>
          <p:nvPr>
            <p:ph idx="1" type="subTitle"/>
          </p:nvPr>
        </p:nvSpPr>
        <p:spPr>
          <a:xfrm>
            <a:off x="0" y="675975"/>
            <a:ext cx="4458600" cy="192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Then, based on a URL’s keywords, </a:t>
            </a:r>
            <a:r>
              <a:rPr lang="en"/>
              <a:t>the server will be able to </a:t>
            </a:r>
            <a:r>
              <a:rPr b="1" lang="en"/>
              <a:t>route</a:t>
            </a:r>
            <a:r>
              <a:rPr lang="en"/>
              <a:t>, or direct, the flow of logic to initiate other processes.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Sending Files</a:t>
            </a:r>
            <a:endParaRPr/>
          </a:p>
        </p:txBody>
      </p:sp>
      <p:sp>
        <p:nvSpPr>
          <p:cNvPr id="2464" name="Google Shape;2464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65" name="Google Shape;2465;p151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66" name="Google Shape;2466;p151"/>
          <p:cNvSpPr txBox="1"/>
          <p:nvPr>
            <p:ph idx="1" type="subTitle"/>
          </p:nvPr>
        </p:nvSpPr>
        <p:spPr>
          <a:xfrm>
            <a:off x="0" y="675975"/>
            <a:ext cx="4609500" cy="1344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“other processes” might be sending an HTML file to be rendered </a:t>
            </a:r>
            <a:r>
              <a:rPr lang="en"/>
              <a:t>or</a:t>
            </a:r>
            <a:r>
              <a:rPr lang="en"/>
              <a:t> sending a JSON file to be rendered.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Receiving Posts</a:t>
            </a:r>
            <a:endParaRPr/>
          </a:p>
        </p:txBody>
      </p:sp>
      <p:sp>
        <p:nvSpPr>
          <p:cNvPr id="2472" name="Google Shape;2472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73" name="Google Shape;2473;p152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74" name="Google Shape;2474;p152"/>
          <p:cNvSpPr txBox="1"/>
          <p:nvPr>
            <p:ph idx="1" type="subTitle"/>
          </p:nvPr>
        </p:nvSpPr>
        <p:spPr>
          <a:xfrm>
            <a:off x="0" y="675975"/>
            <a:ext cx="4327800" cy="190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include a module to handle receiving a user’s POST requests—the data they send the server.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Performing Logic</a:t>
            </a:r>
            <a:endParaRPr/>
          </a:p>
        </p:txBody>
      </p:sp>
      <p:sp>
        <p:nvSpPr>
          <p:cNvPr id="2480" name="Google Shape;2480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81" name="Google Shape;2481;p153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82" name="Google Shape;2482;p153"/>
          <p:cNvSpPr txBox="1"/>
          <p:nvPr>
            <p:ph idx="1" type="subTitle"/>
          </p:nvPr>
        </p:nvSpPr>
        <p:spPr>
          <a:xfrm>
            <a:off x="0" y="675975"/>
            <a:ext cx="4748700" cy="1947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</a:t>
            </a:r>
            <a:r>
              <a:rPr lang="en"/>
              <a:t> have complex server-side logic that will initiate in response to users visiting a route endpoint or sending us data.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And More!</a:t>
            </a:r>
            <a:endParaRPr/>
          </a:p>
        </p:txBody>
      </p:sp>
      <p:sp>
        <p:nvSpPr>
          <p:cNvPr id="2488" name="Google Shape;2488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89" name="Google Shape;2489;p154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{74B3F73D-8330-4D83-A7D1-0E853511A4B2}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 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90" name="Google Shape;2490;p154"/>
          <p:cNvSpPr txBox="1"/>
          <p:nvPr>
            <p:ph idx="1" type="subTitle"/>
          </p:nvPr>
        </p:nvSpPr>
        <p:spPr>
          <a:xfrm>
            <a:off x="-12150" y="893650"/>
            <a:ext cx="446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But it doesn’t stop there!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1" name="Google Shape;2491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54"/>
          <p:cNvSpPr txBox="1"/>
          <p:nvPr>
            <p:ph idx="2" type="subTitle"/>
          </p:nvPr>
        </p:nvSpPr>
        <p:spPr>
          <a:xfrm>
            <a:off x="-12150" y="1611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add functionality for authentication, logging requests, connecting to databases, and so much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42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154"/>
          <p:cNvSpPr txBox="1"/>
          <p:nvPr>
            <p:ph idx="3" type="subTitle"/>
          </p:nvPr>
        </p:nvSpPr>
        <p:spPr>
          <a:xfrm>
            <a:off x="-12150" y="2721538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Always remember that we’re coding out these functionalities into our box!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5" name="Google Shape;2495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7524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5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502" name="Google Shape;2502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Forewarning: This Is the Challenging Stuff</a:t>
            </a:r>
            <a:endParaRPr/>
          </a:p>
        </p:txBody>
      </p:sp>
      <p:sp>
        <p:nvSpPr>
          <p:cNvPr id="2047" name="Google Shape;2047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topics</a:t>
            </a:r>
            <a:r>
              <a:rPr lang="en"/>
              <a:t> we’ll cover over the next three weeks will be challenging at times, but it’s also some of the most important material. This is when you’ll go from humble HTML/CSS hackers to employable full-stack engineers. Bring your A game!</a:t>
            </a:r>
            <a:endParaRPr/>
          </a:p>
        </p:txBody>
      </p:sp>
      <p:sp>
        <p:nvSpPr>
          <p:cNvPr id="2048" name="Google Shape;2048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3">
            <a:alphaModFix/>
          </a:blip>
          <a:srcRect b="3735" l="0" r="3381" t="0"/>
          <a:stretch/>
        </p:blipFill>
        <p:spPr>
          <a:xfrm>
            <a:off x="3259450" y="1704200"/>
            <a:ext cx="2536350" cy="30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for Success</a:t>
            </a:r>
            <a:endParaRPr/>
          </a:p>
        </p:txBody>
      </p:sp>
      <p:sp>
        <p:nvSpPr>
          <p:cNvPr id="2055" name="Google Shape;2055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57" name="Google Shape;2057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Form a study group.</a:t>
            </a:r>
            <a:r>
              <a:rPr lang="en" sz="1100"/>
              <a:t> Get in the habit of explaining in-class exercises to one another, and work together on homework assignments.</a:t>
            </a:r>
            <a:endParaRPr sz="1100"/>
          </a:p>
        </p:txBody>
      </p:sp>
      <p:sp>
        <p:nvSpPr>
          <p:cNvPr id="2058" name="Google Shape;2058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Take notes! </a:t>
            </a:r>
            <a:r>
              <a:rPr lang="en" sz="1100"/>
              <a:t>Jot down key concepts and ideas that come out of the in-class activities to help you keep things straight!</a:t>
            </a:r>
            <a:endParaRPr sz="1100"/>
          </a:p>
        </p:txBody>
      </p:sp>
      <p:sp>
        <p:nvSpPr>
          <p:cNvPr id="2059" name="Google Shape;2059;p122"/>
          <p:cNvSpPr txBox="1"/>
          <p:nvPr>
            <p:ph idx="5" type="subTitle"/>
          </p:nvPr>
        </p:nvSpPr>
        <p:spPr>
          <a:xfrm>
            <a:off x="0" y="30690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Ask “conceptual” questions.</a:t>
            </a:r>
            <a:r>
              <a:rPr lang="en" sz="1100"/>
              <a:t> It’s important to understand the big picture, so if a key concept is confusing, be sure to ask about it!</a:t>
            </a:r>
            <a:endParaRPr sz="1100"/>
          </a:p>
        </p:txBody>
      </p:sp>
      <p:sp>
        <p:nvSpPr>
          <p:cNvPr id="2060" name="Google Shape;2060;p122"/>
          <p:cNvSpPr txBox="1"/>
          <p:nvPr>
            <p:ph idx="6" type="subTitle"/>
          </p:nvPr>
        </p:nvSpPr>
        <p:spPr>
          <a:xfrm>
            <a:off x="-12300" y="39117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Come to office hours. </a:t>
            </a:r>
            <a:r>
              <a:rPr lang="en" sz="1100"/>
              <a:t>Seeking help during office hours will be increasingly valuable as the material becomes more complex. Come to these sessions and ask questions! We’re here to help you.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23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Want a Helpful Resource?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Sign up for a Pluralsight trial account and take their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Building Blocks of Express.js course.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pluralsight.com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6" name="Google Shape;2066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e Confident!</a:t>
            </a:r>
            <a:endParaRPr/>
          </a:p>
        </p:txBody>
      </p:sp>
      <p:sp>
        <p:nvSpPr>
          <p:cNvPr id="2072" name="Google Shape;2072;p124"/>
          <p:cNvSpPr txBox="1"/>
          <p:nvPr>
            <p:ph idx="1" type="subTitle"/>
          </p:nvPr>
        </p:nvSpPr>
        <p:spPr>
          <a:xfrm>
            <a:off x="0" y="675975"/>
            <a:ext cx="51525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 </a:t>
            </a:r>
            <a:r>
              <a:rPr lang="en"/>
              <a:t>If you’ve made it this far, you’ve proven that you have what it takes to succeed. Keep going!</a:t>
            </a:r>
            <a:endParaRPr/>
          </a:p>
        </p:txBody>
      </p:sp>
      <p:sp>
        <p:nvSpPr>
          <p:cNvPr id="2073" name="Google Shape;207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074" name="Google Shape;207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025" y="533700"/>
            <a:ext cx="3301250" cy="44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81" name="Google Shape;2081;p125"/>
          <p:cNvSpPr txBox="1"/>
          <p:nvPr>
            <p:ph type="title"/>
          </p:nvPr>
        </p:nvSpPr>
        <p:spPr>
          <a:xfrm>
            <a:off x="274350" y="1738575"/>
            <a:ext cx="85953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Remember Our Mantra: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When it comes to web development…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88" name="Google Shape;2088;p12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nothing.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